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66" r:id="rId4"/>
    <p:sldId id="268" r:id="rId5"/>
    <p:sldId id="267" r:id="rId6"/>
    <p:sldId id="261" r:id="rId7"/>
    <p:sldId id="269" r:id="rId8"/>
    <p:sldId id="270" r:id="rId9"/>
    <p:sldId id="271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735" autoAdjust="0"/>
    <p:restoredTop sz="94660"/>
  </p:normalViewPr>
  <p:slideViewPr>
    <p:cSldViewPr>
      <p:cViewPr varScale="1">
        <p:scale>
          <a:sx n="66" d="100"/>
          <a:sy n="66" d="100"/>
        </p:scale>
        <p:origin x="1404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C4D1A3-9BB0-469F-95ED-83FB3072A86D}" type="datetimeFigureOut">
              <a:rPr lang="en-AU" smtClean="0"/>
              <a:t>16/02/2017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AU"/>
              <a:t>normalisation_problems_2015_solution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19095A3-5674-425E-9EEC-857091937476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630346482"/>
      </p:ext>
    </p:extLst>
  </p:cSld>
  <p:clrMap bg1="lt1" tx1="dk1" bg2="lt2" tx2="dk2" accent1="accent1" accent2="accent2" accent3="accent3" accent4="accent4" accent5="accent5" accent6="accent6" hlink="hlink" folHlink="folHlink"/>
  <p:hf sldNum="0" hd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2C0E8E2-E17B-46FD-817E-75E0A0B6E086}" type="datetimeFigureOut">
              <a:rPr lang="en-AU" smtClean="0"/>
              <a:t>16/02/2017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AU"/>
              <a:t>normalisation_problems_2015_solution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0036E4-24F8-4DDC-91F8-1F0BD8CCA081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98060780"/>
      </p:ext>
    </p:extLst>
  </p:cSld>
  <p:clrMap bg1="lt1" tx1="dk1" bg2="lt2" tx2="dk2" accent1="accent1" accent2="accent2" accent3="accent3" accent4="accent4" accent5="accent5" accent6="accent6" hlink="hlink" folHlink="folHlink"/>
  <p:hf sldNum="0" hd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F5D8D-01C8-42DF-B9AB-3670D2EE53A8}" type="datetime1">
              <a:rPr lang="en-AU" smtClean="0"/>
              <a:t>16/02/2017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8956185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E764F1-2CA3-4F30-B058-E9EB5C347E1D}" type="datetime1">
              <a:rPr lang="en-AU" smtClean="0"/>
              <a:t>16/02/2017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1966745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603EF-622D-433D-8B85-9A69A781C5D2}" type="datetime1">
              <a:rPr lang="en-AU" smtClean="0"/>
              <a:t>16/02/2017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4386645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5F05EC-0A85-4239-9313-128A39ED6550}" type="datetime1">
              <a:rPr lang="en-AU" smtClean="0"/>
              <a:t>16/02/2017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5508441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41CD4-2B48-4ED8-B028-466EE1A2E509}" type="datetime1">
              <a:rPr lang="en-AU" smtClean="0"/>
              <a:t>16/02/2017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5386571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9E34F1-8B1E-42E1-89CA-7BAFEAA2582A}" type="datetime1">
              <a:rPr lang="en-AU" smtClean="0"/>
              <a:t>16/02/2017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0105845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6DC51-D4CF-4E20-A2F3-3A68C130FF89}" type="datetime1">
              <a:rPr lang="en-AU" smtClean="0"/>
              <a:t>16/02/2017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5300048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CD4DA-7E64-45DF-A7BB-A4EC50015E24}" type="datetime1">
              <a:rPr lang="en-AU" smtClean="0"/>
              <a:t>16/02/2017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716083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4662A-1F38-405E-880A-94459BE5D2F5}" type="datetime1">
              <a:rPr lang="en-AU" smtClean="0"/>
              <a:t>16/02/2017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219664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436111-39CF-46D7-9F8A-853B538AFFCA}" type="datetime1">
              <a:rPr lang="en-AU" smtClean="0"/>
              <a:t>16/02/2017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628875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101389-4F7C-4362-B4FF-78A8BCFE0C24}" type="datetime1">
              <a:rPr lang="en-AU" smtClean="0"/>
              <a:t>16/02/2017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319535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E856CE-1585-43D2-8454-A65C8E11EE49}" type="datetime1">
              <a:rPr lang="en-AU" smtClean="0"/>
              <a:t>16/02/2017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277856-6028-4AA5-B863-05D522400DCF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5193711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/>
              <a:t>Normalisation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/>
              <a:t>Solve the following problems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Nicole Mula-Harris</a:t>
            </a:r>
          </a:p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5003871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/>
              <a:t>Raw Data</a:t>
            </a:r>
          </a:p>
        </p:txBody>
      </p:sp>
      <p:pic>
        <p:nvPicPr>
          <p:cNvPr id="54275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>
          <a:xfrm>
            <a:off x="250825" y="1628775"/>
            <a:ext cx="8696325" cy="3455988"/>
          </a:xfrm>
          <a:noFill/>
        </p:spPr>
      </p:pic>
      <p:sp>
        <p:nvSpPr>
          <p:cNvPr id="2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Nicole Mula-Harris</a:t>
            </a:r>
          </a:p>
        </p:txBody>
      </p:sp>
    </p:spTree>
    <p:extLst>
      <p:ext uri="{BB962C8B-B14F-4D97-AF65-F5344CB8AC3E}">
        <p14:creationId xmlns:p14="http://schemas.microsoft.com/office/powerpoint/2010/main" val="27877625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1NF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51771194"/>
              </p:ext>
            </p:extLst>
          </p:nvPr>
        </p:nvGraphicFramePr>
        <p:xfrm>
          <a:off x="457200" y="1600200"/>
          <a:ext cx="6563072" cy="3474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39083">
                  <a:extLst>
                    <a:ext uri="{9D8B030D-6E8A-4147-A177-3AD203B41FA5}">
                      <a16:colId xmlns:a16="http://schemas.microsoft.com/office/drawing/2014/main" val="598910109"/>
                    </a:ext>
                  </a:extLst>
                </a:gridCol>
                <a:gridCol w="1086146">
                  <a:extLst>
                    <a:ext uri="{9D8B030D-6E8A-4147-A177-3AD203B41FA5}">
                      <a16:colId xmlns:a16="http://schemas.microsoft.com/office/drawing/2014/main" val="3985413821"/>
                    </a:ext>
                  </a:extLst>
                </a:gridCol>
                <a:gridCol w="1647336">
                  <a:extLst>
                    <a:ext uri="{9D8B030D-6E8A-4147-A177-3AD203B41FA5}">
                      <a16:colId xmlns:a16="http://schemas.microsoft.com/office/drawing/2014/main" val="1382554671"/>
                    </a:ext>
                  </a:extLst>
                </a:gridCol>
                <a:gridCol w="977893">
                  <a:extLst>
                    <a:ext uri="{9D8B030D-6E8A-4147-A177-3AD203B41FA5}">
                      <a16:colId xmlns:a16="http://schemas.microsoft.com/office/drawing/2014/main" val="844421818"/>
                    </a:ext>
                  </a:extLst>
                </a:gridCol>
                <a:gridCol w="1312614">
                  <a:extLst>
                    <a:ext uri="{9D8B030D-6E8A-4147-A177-3AD203B41FA5}">
                      <a16:colId xmlns:a16="http://schemas.microsoft.com/office/drawing/2014/main" val="407886706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Tournament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Year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Last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First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Birth date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722752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Indiana Invitational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Fredrickson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21 July 1975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73784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Cleveland Open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Albertson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Bob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28 September 1968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671603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Des Moines Masters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Fredrickson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21 July 1975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215757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Indiana Invitational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Masterson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Chip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14 March 1977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9681605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Nicole Mula-Harris</a:t>
            </a:r>
          </a:p>
        </p:txBody>
      </p:sp>
    </p:spTree>
    <p:extLst>
      <p:ext uri="{BB962C8B-B14F-4D97-AF65-F5344CB8AC3E}">
        <p14:creationId xmlns:p14="http://schemas.microsoft.com/office/powerpoint/2010/main" val="31027778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1560" y="329883"/>
            <a:ext cx="8229600" cy="1143000"/>
          </a:xfrm>
        </p:spPr>
        <p:txBody>
          <a:bodyPr/>
          <a:lstStyle/>
          <a:p>
            <a:r>
              <a:rPr lang="en-AU" dirty="0"/>
              <a:t>2NF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Nicole Mula-Harris</a:t>
            </a:r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93437615"/>
              </p:ext>
            </p:extLst>
          </p:nvPr>
        </p:nvGraphicFramePr>
        <p:xfrm>
          <a:off x="457200" y="1412473"/>
          <a:ext cx="8229600" cy="2392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>
                  <a:extLst>
                    <a:ext uri="{9D8B030D-6E8A-4147-A177-3AD203B41FA5}">
                      <a16:colId xmlns:a16="http://schemas.microsoft.com/office/drawing/2014/main" val="2970732537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2955957141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1166307853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329203647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Tournament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Winner’s Last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Winners First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Tournament Year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5856003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Indiana Invitational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Fredrickson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950577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Cleveland Open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Albertson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Bob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3934302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Des Moines Masters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Fredrickson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808135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Indiana Invitational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Masterson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Chip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20993950"/>
                  </a:ext>
                </a:extLst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131994"/>
              </p:ext>
            </p:extLst>
          </p:nvPr>
        </p:nvGraphicFramePr>
        <p:xfrm>
          <a:off x="457200" y="3978275"/>
          <a:ext cx="5770983" cy="202184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1923661">
                  <a:extLst>
                    <a:ext uri="{9D8B030D-6E8A-4147-A177-3AD203B41FA5}">
                      <a16:colId xmlns:a16="http://schemas.microsoft.com/office/drawing/2014/main" val="3593537573"/>
                    </a:ext>
                  </a:extLst>
                </a:gridCol>
                <a:gridCol w="1923661">
                  <a:extLst>
                    <a:ext uri="{9D8B030D-6E8A-4147-A177-3AD203B41FA5}">
                      <a16:colId xmlns:a16="http://schemas.microsoft.com/office/drawing/2014/main" val="4236733028"/>
                    </a:ext>
                  </a:extLst>
                </a:gridCol>
                <a:gridCol w="1923661">
                  <a:extLst>
                    <a:ext uri="{9D8B030D-6E8A-4147-A177-3AD203B41FA5}">
                      <a16:colId xmlns:a16="http://schemas.microsoft.com/office/drawing/2014/main" val="69900219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Winner’s Last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Winner’s First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Birth Date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210117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Fredrickson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21 July 1975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501789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Albertson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Bob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28 September 1968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51419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Masterson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Chip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14 March 1977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910217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02633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3NF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50196060"/>
              </p:ext>
            </p:extLst>
          </p:nvPr>
        </p:nvGraphicFramePr>
        <p:xfrm>
          <a:off x="251520" y="1196752"/>
          <a:ext cx="54864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>
                  <a:extLst>
                    <a:ext uri="{9D8B030D-6E8A-4147-A177-3AD203B41FA5}">
                      <a16:colId xmlns:a16="http://schemas.microsoft.com/office/drawing/2014/main" val="2627999624"/>
                    </a:ext>
                  </a:extLst>
                </a:gridCol>
                <a:gridCol w="2743200">
                  <a:extLst>
                    <a:ext uri="{9D8B030D-6E8A-4147-A177-3AD203B41FA5}">
                      <a16:colId xmlns:a16="http://schemas.microsoft.com/office/drawing/2014/main" val="246230042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Tournament Code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Tournament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88306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Indiana Invitational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816065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Cleveland Open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740168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Des Moines Masters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1591681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Nicole Mula-Harris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44179526"/>
              </p:ext>
            </p:extLst>
          </p:nvPr>
        </p:nvGraphicFramePr>
        <p:xfrm>
          <a:off x="2843808" y="2780928"/>
          <a:ext cx="60960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183989064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1380069911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235209861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Player Code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Tournament Code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Year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9963215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65466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4176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446939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1999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1467629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34483988"/>
              </p:ext>
            </p:extLst>
          </p:nvPr>
        </p:nvGraphicFramePr>
        <p:xfrm>
          <a:off x="457200" y="4872990"/>
          <a:ext cx="60960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4000">
                  <a:extLst>
                    <a:ext uri="{9D8B030D-6E8A-4147-A177-3AD203B41FA5}">
                      <a16:colId xmlns:a16="http://schemas.microsoft.com/office/drawing/2014/main" val="1649745402"/>
                    </a:ext>
                  </a:extLst>
                </a:gridCol>
                <a:gridCol w="1524000">
                  <a:extLst>
                    <a:ext uri="{9D8B030D-6E8A-4147-A177-3AD203B41FA5}">
                      <a16:colId xmlns:a16="http://schemas.microsoft.com/office/drawing/2014/main" val="1988900329"/>
                    </a:ext>
                  </a:extLst>
                </a:gridCol>
                <a:gridCol w="1524000">
                  <a:extLst>
                    <a:ext uri="{9D8B030D-6E8A-4147-A177-3AD203B41FA5}">
                      <a16:colId xmlns:a16="http://schemas.microsoft.com/office/drawing/2014/main" val="4007007797"/>
                    </a:ext>
                  </a:extLst>
                </a:gridCol>
                <a:gridCol w="1524000">
                  <a:extLst>
                    <a:ext uri="{9D8B030D-6E8A-4147-A177-3AD203B41FA5}">
                      <a16:colId xmlns:a16="http://schemas.microsoft.com/office/drawing/2014/main" val="268126212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Players Code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First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Last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DOB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95966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Chip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Masterson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14/03/1977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5151001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Fredrickson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21/07/1975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646700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Bob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Albertson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/>
                        <a:t>28/09/1968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628257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721936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Problem 2: Normalise this data</a:t>
            </a:r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</p:nvPr>
        </p:nvGraphicFramePr>
        <p:xfrm>
          <a:off x="107950" y="1557338"/>
          <a:ext cx="8928992" cy="316835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5109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511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1299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0613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54428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864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54697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352039">
                <a:tc>
                  <a:txBody>
                    <a:bodyPr/>
                    <a:lstStyle/>
                    <a:p>
                      <a:pPr algn="l" fontAlgn="b"/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800" b="1" u="none" strike="noStrike" dirty="0">
                          <a:effectLst/>
                        </a:rPr>
                        <a:t>Bounces Online Books</a:t>
                      </a:r>
                      <a:endParaRPr lang="en-AU" sz="18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2039"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Name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Address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Book purchased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Item Cost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Date of purchase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Quantity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Total Cost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2039"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Tom Jones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56 Latrobe </a:t>
                      </a:r>
                      <a:r>
                        <a:rPr lang="en-AU" sz="1200" u="none" strike="noStrike" dirty="0" err="1">
                          <a:effectLst/>
                        </a:rPr>
                        <a:t>Street,Melbourne</a:t>
                      </a:r>
                      <a:r>
                        <a:rPr lang="en-AU" sz="1200" u="none" strike="noStrike" dirty="0">
                          <a:effectLst/>
                        </a:rPr>
                        <a:t>, VIC 3000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The Girl in the Hornet's Nest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>
                          <a:effectLst/>
                        </a:rPr>
                        <a:t>$24.95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>
                          <a:effectLst/>
                        </a:rPr>
                        <a:t>08/03/2011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>
                          <a:effectLst/>
                        </a:rPr>
                        <a:t>1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>
                          <a:effectLst/>
                        </a:rPr>
                        <a:t>$24.95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2039"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Tom Jones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65 Latrobe Street,Melbourne, VIC 3000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Curiosity Killed the Cat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 dirty="0">
                          <a:effectLst/>
                        </a:rPr>
                        <a:t>$14.95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>
                          <a:effectLst/>
                        </a:rPr>
                        <a:t>08/03/2011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>
                          <a:effectLst/>
                        </a:rPr>
                        <a:t>1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>
                          <a:effectLst/>
                        </a:rPr>
                        <a:t>$14.95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2039"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Mary Small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236 Smith Street, Collingwood VIC 3002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Lord of the Necklaces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 dirty="0">
                          <a:effectLst/>
                        </a:rPr>
                        <a:t>$18.95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10/03/2011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>
                          <a:effectLst/>
                        </a:rPr>
                        <a:t>2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>
                          <a:effectLst/>
                        </a:rPr>
                        <a:t>$37.90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2039"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Mary Small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237 Smith Street, Collingwood VIC 3002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The Girl in the Hornet's Nest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 dirty="0">
                          <a:effectLst/>
                        </a:rPr>
                        <a:t>$24.95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10/03/2011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>
                          <a:effectLst/>
                        </a:rPr>
                        <a:t>1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>
                          <a:effectLst/>
                        </a:rPr>
                        <a:t>$24.95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2039"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Fred Blogs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 dirty="0">
                          <a:effectLst/>
                        </a:rPr>
                        <a:t>45 High Street, Sydney, NSW, 2000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The Hobby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>
                          <a:effectLst/>
                        </a:rPr>
                        <a:t>$13.95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12/03/2011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2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>
                          <a:effectLst/>
                        </a:rPr>
                        <a:t>$27.90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52039"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Fred Blogs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45 High Street, Sydney, NSW, 2000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Lord of the Necklaces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 dirty="0">
                          <a:effectLst/>
                        </a:rPr>
                        <a:t>$24.95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12/03/2011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1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 dirty="0">
                          <a:effectLst/>
                        </a:rPr>
                        <a:t>$24.95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2039"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Fred Blogs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45 High Street, Newcastle, NSW, 2000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AU" sz="1200" u="none" strike="noStrike">
                          <a:effectLst/>
                        </a:rPr>
                        <a:t>The Girl in the Hornet's Nest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>
                          <a:effectLst/>
                        </a:rPr>
                        <a:t>$24.95</a:t>
                      </a:r>
                      <a:endParaRPr lang="en-AU" sz="12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12/03/2011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AU" sz="1200" u="none" strike="noStrike" dirty="0">
                          <a:effectLst/>
                        </a:rPr>
                        <a:t>1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AU" sz="1200" u="none" strike="noStrike" dirty="0">
                          <a:effectLst/>
                        </a:rPr>
                        <a:t>$24.95</a:t>
                      </a:r>
                      <a:endParaRPr lang="en-AU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958" marR="8958" marT="8958" marB="0" anchor="b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2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Nicole Mula-Harris</a:t>
            </a:r>
          </a:p>
        </p:txBody>
      </p:sp>
    </p:spTree>
    <p:extLst>
      <p:ext uri="{BB962C8B-B14F-4D97-AF65-F5344CB8AC3E}">
        <p14:creationId xmlns:p14="http://schemas.microsoft.com/office/powerpoint/2010/main" val="39678654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1NF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61180123"/>
              </p:ext>
            </p:extLst>
          </p:nvPr>
        </p:nvGraphicFramePr>
        <p:xfrm>
          <a:off x="107505" y="1271588"/>
          <a:ext cx="8928991" cy="54697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49774">
                  <a:extLst>
                    <a:ext uri="{9D8B030D-6E8A-4147-A177-3AD203B41FA5}">
                      <a16:colId xmlns:a16="http://schemas.microsoft.com/office/drawing/2014/main" val="3589459986"/>
                    </a:ext>
                  </a:extLst>
                </a:gridCol>
                <a:gridCol w="937532">
                  <a:extLst>
                    <a:ext uri="{9D8B030D-6E8A-4147-A177-3AD203B41FA5}">
                      <a16:colId xmlns:a16="http://schemas.microsoft.com/office/drawing/2014/main" val="3583745811"/>
                    </a:ext>
                  </a:extLst>
                </a:gridCol>
                <a:gridCol w="780837">
                  <a:extLst>
                    <a:ext uri="{9D8B030D-6E8A-4147-A177-3AD203B41FA5}">
                      <a16:colId xmlns:a16="http://schemas.microsoft.com/office/drawing/2014/main" val="912278611"/>
                    </a:ext>
                  </a:extLst>
                </a:gridCol>
                <a:gridCol w="1076273">
                  <a:extLst>
                    <a:ext uri="{9D8B030D-6E8A-4147-A177-3AD203B41FA5}">
                      <a16:colId xmlns:a16="http://schemas.microsoft.com/office/drawing/2014/main" val="2338647024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953403532"/>
                    </a:ext>
                  </a:extLst>
                </a:gridCol>
                <a:gridCol w="786849">
                  <a:extLst>
                    <a:ext uri="{9D8B030D-6E8A-4147-A177-3AD203B41FA5}">
                      <a16:colId xmlns:a16="http://schemas.microsoft.com/office/drawing/2014/main" val="3557444924"/>
                    </a:ext>
                  </a:extLst>
                </a:gridCol>
                <a:gridCol w="941697">
                  <a:extLst>
                    <a:ext uri="{9D8B030D-6E8A-4147-A177-3AD203B41FA5}">
                      <a16:colId xmlns:a16="http://schemas.microsoft.com/office/drawing/2014/main" val="3235826097"/>
                    </a:ext>
                  </a:extLst>
                </a:gridCol>
                <a:gridCol w="719726">
                  <a:extLst>
                    <a:ext uri="{9D8B030D-6E8A-4147-A177-3AD203B41FA5}">
                      <a16:colId xmlns:a16="http://schemas.microsoft.com/office/drawing/2014/main" val="1766300195"/>
                    </a:ext>
                  </a:extLst>
                </a:gridCol>
                <a:gridCol w="692821">
                  <a:extLst>
                    <a:ext uri="{9D8B030D-6E8A-4147-A177-3AD203B41FA5}">
                      <a16:colId xmlns:a16="http://schemas.microsoft.com/office/drawing/2014/main" val="3818914116"/>
                    </a:ext>
                  </a:extLst>
                </a:gridCol>
                <a:gridCol w="675331">
                  <a:extLst>
                    <a:ext uri="{9D8B030D-6E8A-4147-A177-3AD203B41FA5}">
                      <a16:colId xmlns:a16="http://schemas.microsoft.com/office/drawing/2014/main" val="2753822251"/>
                    </a:ext>
                  </a:extLst>
                </a:gridCol>
                <a:gridCol w="720079">
                  <a:extLst>
                    <a:ext uri="{9D8B030D-6E8A-4147-A177-3AD203B41FA5}">
                      <a16:colId xmlns:a16="http://schemas.microsoft.com/office/drawing/2014/main" val="1614976412"/>
                    </a:ext>
                  </a:extLst>
                </a:gridCol>
              </a:tblGrid>
              <a:tr h="473500">
                <a:tc>
                  <a:txBody>
                    <a:bodyPr/>
                    <a:lstStyle/>
                    <a:p>
                      <a:r>
                        <a:rPr lang="en-AU" sz="1200" dirty="0"/>
                        <a:t>First Name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Last Name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Address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Suburb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State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Post-code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Book Purchased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Item Cost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Date  of purchase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Quantity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Total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9701906"/>
                  </a:ext>
                </a:extLst>
              </a:tr>
              <a:tr h="852300">
                <a:tc>
                  <a:txBody>
                    <a:bodyPr/>
                    <a:lstStyle/>
                    <a:p>
                      <a:r>
                        <a:rPr lang="en-AU" sz="1200" dirty="0"/>
                        <a:t>Tom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Jones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56 Latrobe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Melbourne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Vic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Girl in the Hornet’s Nest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08/03 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1202627"/>
                  </a:ext>
                </a:extLst>
              </a:tr>
              <a:tr h="662900">
                <a:tc>
                  <a:txBody>
                    <a:bodyPr/>
                    <a:lstStyle/>
                    <a:p>
                      <a:r>
                        <a:rPr lang="en-AU" sz="1200" dirty="0"/>
                        <a:t>Tom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Jones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56 Latrobe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Melbourne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Vic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Curiosity Killed the Cat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08/03 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36370747"/>
                  </a:ext>
                </a:extLst>
              </a:tr>
              <a:tr h="662900">
                <a:tc>
                  <a:txBody>
                    <a:bodyPr/>
                    <a:lstStyle/>
                    <a:p>
                      <a:r>
                        <a:rPr lang="en-AU" sz="1200" dirty="0"/>
                        <a:t>Mary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Small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236 Smith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Collingwood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Vic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3002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Lord of the Necklaces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$18.95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10/03 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$37.95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8175257"/>
                  </a:ext>
                </a:extLst>
              </a:tr>
              <a:tr h="852300">
                <a:tc>
                  <a:txBody>
                    <a:bodyPr/>
                    <a:lstStyle/>
                    <a:p>
                      <a:r>
                        <a:rPr lang="en-AU" sz="1200" dirty="0"/>
                        <a:t>Mary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Small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236 Smith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Collingwood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Vic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3002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Girl in the Hornet’s Nest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10/03 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67246175"/>
                  </a:ext>
                </a:extLst>
              </a:tr>
              <a:tr h="473500">
                <a:tc>
                  <a:txBody>
                    <a:bodyPr/>
                    <a:lstStyle/>
                    <a:p>
                      <a:r>
                        <a:rPr lang="en-AU" sz="1200" dirty="0"/>
                        <a:t>Fred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Blogs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45 High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Sydney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NSW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Hobby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$13.95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12/03 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$27.90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0808682"/>
                  </a:ext>
                </a:extLst>
              </a:tr>
              <a:tr h="473500">
                <a:tc>
                  <a:txBody>
                    <a:bodyPr/>
                    <a:lstStyle/>
                    <a:p>
                      <a:r>
                        <a:rPr lang="en-AU" sz="1200" dirty="0"/>
                        <a:t>Fred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Blogs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45 High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Sydney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NSW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Lord of the Necklaces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12/03 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73570923"/>
                  </a:ext>
                </a:extLst>
              </a:tr>
              <a:tr h="852300">
                <a:tc>
                  <a:txBody>
                    <a:bodyPr/>
                    <a:lstStyle/>
                    <a:p>
                      <a:r>
                        <a:rPr lang="en-AU" sz="1200" dirty="0"/>
                        <a:t>Fred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Blogs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45 High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Sydney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NSW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Girl in the Hornet’s Nest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12/03 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71806268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Nicole Mula-Harris</a:t>
            </a:r>
          </a:p>
        </p:txBody>
      </p:sp>
    </p:spTree>
    <p:extLst>
      <p:ext uri="{BB962C8B-B14F-4D97-AF65-F5344CB8AC3E}">
        <p14:creationId xmlns:p14="http://schemas.microsoft.com/office/powerpoint/2010/main" val="140621305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AU" dirty="0"/>
              <a:t>2NF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78925302"/>
              </p:ext>
            </p:extLst>
          </p:nvPr>
        </p:nvGraphicFramePr>
        <p:xfrm>
          <a:off x="323529" y="905762"/>
          <a:ext cx="5328591" cy="223520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97693">
                  <a:extLst>
                    <a:ext uri="{9D8B030D-6E8A-4147-A177-3AD203B41FA5}">
                      <a16:colId xmlns:a16="http://schemas.microsoft.com/office/drawing/2014/main" val="1627417457"/>
                    </a:ext>
                  </a:extLst>
                </a:gridCol>
                <a:gridCol w="701970">
                  <a:extLst>
                    <a:ext uri="{9D8B030D-6E8A-4147-A177-3AD203B41FA5}">
                      <a16:colId xmlns:a16="http://schemas.microsoft.com/office/drawing/2014/main" val="1058428314"/>
                    </a:ext>
                  </a:extLst>
                </a:gridCol>
                <a:gridCol w="765785">
                  <a:extLst>
                    <a:ext uri="{9D8B030D-6E8A-4147-A177-3AD203B41FA5}">
                      <a16:colId xmlns:a16="http://schemas.microsoft.com/office/drawing/2014/main" val="1189408128"/>
                    </a:ext>
                  </a:extLst>
                </a:gridCol>
                <a:gridCol w="829601">
                  <a:extLst>
                    <a:ext uri="{9D8B030D-6E8A-4147-A177-3AD203B41FA5}">
                      <a16:colId xmlns:a16="http://schemas.microsoft.com/office/drawing/2014/main" val="3069734475"/>
                    </a:ext>
                  </a:extLst>
                </a:gridCol>
                <a:gridCol w="893417">
                  <a:extLst>
                    <a:ext uri="{9D8B030D-6E8A-4147-A177-3AD203B41FA5}">
                      <a16:colId xmlns:a16="http://schemas.microsoft.com/office/drawing/2014/main" val="2652522193"/>
                    </a:ext>
                  </a:extLst>
                </a:gridCol>
                <a:gridCol w="510524">
                  <a:extLst>
                    <a:ext uri="{9D8B030D-6E8A-4147-A177-3AD203B41FA5}">
                      <a16:colId xmlns:a16="http://schemas.microsoft.com/office/drawing/2014/main" val="2795675478"/>
                    </a:ext>
                  </a:extLst>
                </a:gridCol>
                <a:gridCol w="829601">
                  <a:extLst>
                    <a:ext uri="{9D8B030D-6E8A-4147-A177-3AD203B41FA5}">
                      <a16:colId xmlns:a16="http://schemas.microsoft.com/office/drawing/2014/main" val="1884730423"/>
                    </a:ext>
                  </a:extLst>
                </a:gridCol>
              </a:tblGrid>
              <a:tr h="460189">
                <a:tc>
                  <a:txBody>
                    <a:bodyPr/>
                    <a:lstStyle/>
                    <a:p>
                      <a:r>
                        <a:rPr lang="en-AU" sz="1200" dirty="0"/>
                        <a:t>Customer Code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First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Last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Address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Suburb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State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Postcode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5091146"/>
                  </a:ext>
                </a:extLst>
              </a:tr>
              <a:tr h="657414">
                <a:tc>
                  <a:txBody>
                    <a:bodyPr/>
                    <a:lstStyle/>
                    <a:p>
                      <a:r>
                        <a:rPr lang="en-AU" sz="1200" dirty="0"/>
                        <a:t>116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Tom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Jones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56 Latrobe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Melbourne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VIC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3000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0580773"/>
                  </a:ext>
                </a:extLst>
              </a:tr>
              <a:tr h="657414">
                <a:tc>
                  <a:txBody>
                    <a:bodyPr/>
                    <a:lstStyle/>
                    <a:p>
                      <a:r>
                        <a:rPr lang="en-AU" sz="1200" dirty="0"/>
                        <a:t>457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Mary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Small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236 Smith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Collingwood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VIC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3002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97875849"/>
                  </a:ext>
                </a:extLst>
              </a:tr>
              <a:tr h="460189">
                <a:tc>
                  <a:txBody>
                    <a:bodyPr/>
                    <a:lstStyle/>
                    <a:p>
                      <a:r>
                        <a:rPr lang="en-AU" sz="1200" dirty="0"/>
                        <a:t>890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Fred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Blogs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45 High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Sydney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NSW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5499536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Nicole Mula-Harris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3560204"/>
              </p:ext>
            </p:extLst>
          </p:nvPr>
        </p:nvGraphicFramePr>
        <p:xfrm>
          <a:off x="457200" y="3284984"/>
          <a:ext cx="8435280" cy="360921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05880">
                  <a:extLst>
                    <a:ext uri="{9D8B030D-6E8A-4147-A177-3AD203B41FA5}">
                      <a16:colId xmlns:a16="http://schemas.microsoft.com/office/drawing/2014/main" val="2910503686"/>
                    </a:ext>
                  </a:extLst>
                </a:gridCol>
                <a:gridCol w="1405880">
                  <a:extLst>
                    <a:ext uri="{9D8B030D-6E8A-4147-A177-3AD203B41FA5}">
                      <a16:colId xmlns:a16="http://schemas.microsoft.com/office/drawing/2014/main" val="462055977"/>
                    </a:ext>
                  </a:extLst>
                </a:gridCol>
                <a:gridCol w="1405880">
                  <a:extLst>
                    <a:ext uri="{9D8B030D-6E8A-4147-A177-3AD203B41FA5}">
                      <a16:colId xmlns:a16="http://schemas.microsoft.com/office/drawing/2014/main" val="101444152"/>
                    </a:ext>
                  </a:extLst>
                </a:gridCol>
                <a:gridCol w="1405880">
                  <a:extLst>
                    <a:ext uri="{9D8B030D-6E8A-4147-A177-3AD203B41FA5}">
                      <a16:colId xmlns:a16="http://schemas.microsoft.com/office/drawing/2014/main" val="2448190231"/>
                    </a:ext>
                  </a:extLst>
                </a:gridCol>
                <a:gridCol w="1405880">
                  <a:extLst>
                    <a:ext uri="{9D8B030D-6E8A-4147-A177-3AD203B41FA5}">
                      <a16:colId xmlns:a16="http://schemas.microsoft.com/office/drawing/2014/main" val="1457915383"/>
                    </a:ext>
                  </a:extLst>
                </a:gridCol>
                <a:gridCol w="1405880">
                  <a:extLst>
                    <a:ext uri="{9D8B030D-6E8A-4147-A177-3AD203B41FA5}">
                      <a16:colId xmlns:a16="http://schemas.microsoft.com/office/drawing/2014/main" val="3835004389"/>
                    </a:ext>
                  </a:extLst>
                </a:gridCol>
              </a:tblGrid>
              <a:tr h="384071">
                <a:tc>
                  <a:txBody>
                    <a:bodyPr/>
                    <a:lstStyle/>
                    <a:p>
                      <a:r>
                        <a:rPr lang="en-AU" sz="1200" dirty="0"/>
                        <a:t>Customer Code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Book Purchased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Item Cost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Date of Purchase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Quantity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Total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4701882"/>
                  </a:ext>
                </a:extLst>
              </a:tr>
              <a:tr h="473512">
                <a:tc>
                  <a:txBody>
                    <a:bodyPr/>
                    <a:lstStyle/>
                    <a:p>
                      <a:r>
                        <a:rPr lang="en-AU" sz="1200" dirty="0"/>
                        <a:t>116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Girl in the Hornet’s Nest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08/03/11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753313"/>
                  </a:ext>
                </a:extLst>
              </a:tr>
              <a:tr h="473512">
                <a:tc>
                  <a:txBody>
                    <a:bodyPr/>
                    <a:lstStyle/>
                    <a:p>
                      <a:r>
                        <a:rPr lang="en-AU" sz="1200" dirty="0"/>
                        <a:t>116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Curiosity Killed the Cat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08/03/11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47703941"/>
                  </a:ext>
                </a:extLst>
              </a:tr>
              <a:tr h="473512">
                <a:tc>
                  <a:txBody>
                    <a:bodyPr/>
                    <a:lstStyle/>
                    <a:p>
                      <a:r>
                        <a:rPr lang="en-AU" sz="1200" dirty="0"/>
                        <a:t>457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Lord of the Necklaces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$18.95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10/03/11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$37.95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68273173"/>
                  </a:ext>
                </a:extLst>
              </a:tr>
              <a:tr h="473512">
                <a:tc>
                  <a:txBody>
                    <a:bodyPr/>
                    <a:lstStyle/>
                    <a:p>
                      <a:r>
                        <a:rPr lang="en-AU" sz="1200" dirty="0"/>
                        <a:t>457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Girl in the Hornet’s Nest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10/03/11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6195861"/>
                  </a:ext>
                </a:extLst>
              </a:tr>
              <a:tr h="384071">
                <a:tc>
                  <a:txBody>
                    <a:bodyPr/>
                    <a:lstStyle/>
                    <a:p>
                      <a:r>
                        <a:rPr lang="en-AU" sz="1200" dirty="0"/>
                        <a:t>890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Hobby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$13.95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12/03/11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$27.90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03346296"/>
                  </a:ext>
                </a:extLst>
              </a:tr>
              <a:tr h="473512">
                <a:tc>
                  <a:txBody>
                    <a:bodyPr/>
                    <a:lstStyle/>
                    <a:p>
                      <a:r>
                        <a:rPr lang="en-AU" sz="1200" dirty="0"/>
                        <a:t>890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Lord of the Necklaces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12/03/11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60672260"/>
                  </a:ext>
                </a:extLst>
              </a:tr>
              <a:tr h="473512">
                <a:tc>
                  <a:txBody>
                    <a:bodyPr/>
                    <a:lstStyle/>
                    <a:p>
                      <a:r>
                        <a:rPr lang="en-AU" sz="1200" dirty="0"/>
                        <a:t>890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Girl in the Hornets Nest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12/03/11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59692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581653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-3276872" y="0"/>
            <a:ext cx="8229600" cy="1143000"/>
          </a:xfrm>
        </p:spPr>
        <p:txBody>
          <a:bodyPr/>
          <a:lstStyle/>
          <a:p>
            <a:r>
              <a:rPr lang="en-AU" dirty="0"/>
              <a:t>3NF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16359991"/>
              </p:ext>
            </p:extLst>
          </p:nvPr>
        </p:nvGraphicFramePr>
        <p:xfrm>
          <a:off x="1403648" y="179283"/>
          <a:ext cx="5359893" cy="2194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5699">
                  <a:extLst>
                    <a:ext uri="{9D8B030D-6E8A-4147-A177-3AD203B41FA5}">
                      <a16:colId xmlns:a16="http://schemas.microsoft.com/office/drawing/2014/main" val="1264333915"/>
                    </a:ext>
                  </a:extLst>
                </a:gridCol>
                <a:gridCol w="765699">
                  <a:extLst>
                    <a:ext uri="{9D8B030D-6E8A-4147-A177-3AD203B41FA5}">
                      <a16:colId xmlns:a16="http://schemas.microsoft.com/office/drawing/2014/main" val="2173481063"/>
                    </a:ext>
                  </a:extLst>
                </a:gridCol>
                <a:gridCol w="765699">
                  <a:extLst>
                    <a:ext uri="{9D8B030D-6E8A-4147-A177-3AD203B41FA5}">
                      <a16:colId xmlns:a16="http://schemas.microsoft.com/office/drawing/2014/main" val="4087201653"/>
                    </a:ext>
                  </a:extLst>
                </a:gridCol>
                <a:gridCol w="765699">
                  <a:extLst>
                    <a:ext uri="{9D8B030D-6E8A-4147-A177-3AD203B41FA5}">
                      <a16:colId xmlns:a16="http://schemas.microsoft.com/office/drawing/2014/main" val="3881741397"/>
                    </a:ext>
                  </a:extLst>
                </a:gridCol>
                <a:gridCol w="765699">
                  <a:extLst>
                    <a:ext uri="{9D8B030D-6E8A-4147-A177-3AD203B41FA5}">
                      <a16:colId xmlns:a16="http://schemas.microsoft.com/office/drawing/2014/main" val="3348844051"/>
                    </a:ext>
                  </a:extLst>
                </a:gridCol>
                <a:gridCol w="765699">
                  <a:extLst>
                    <a:ext uri="{9D8B030D-6E8A-4147-A177-3AD203B41FA5}">
                      <a16:colId xmlns:a16="http://schemas.microsoft.com/office/drawing/2014/main" val="1903712978"/>
                    </a:ext>
                  </a:extLst>
                </a:gridCol>
                <a:gridCol w="765699">
                  <a:extLst>
                    <a:ext uri="{9D8B030D-6E8A-4147-A177-3AD203B41FA5}">
                      <a16:colId xmlns:a16="http://schemas.microsoft.com/office/drawing/2014/main" val="2802716125"/>
                    </a:ext>
                  </a:extLst>
                </a:gridCol>
              </a:tblGrid>
              <a:tr h="403312">
                <a:tc>
                  <a:txBody>
                    <a:bodyPr/>
                    <a:lstStyle/>
                    <a:p>
                      <a:r>
                        <a:rPr lang="en-AU" sz="1200" dirty="0"/>
                        <a:t>Customer Table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First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Last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Address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Suburb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State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Postcode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4695878"/>
                  </a:ext>
                </a:extLst>
              </a:tr>
              <a:tr h="403312">
                <a:tc>
                  <a:txBody>
                    <a:bodyPr/>
                    <a:lstStyle/>
                    <a:p>
                      <a:r>
                        <a:rPr lang="en-AU" sz="1200" dirty="0"/>
                        <a:t>116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Tom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Jones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56 Latrobe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Melbourne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VIC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41362310"/>
                  </a:ext>
                </a:extLst>
              </a:tr>
              <a:tr h="403312">
                <a:tc>
                  <a:txBody>
                    <a:bodyPr/>
                    <a:lstStyle/>
                    <a:p>
                      <a:r>
                        <a:rPr lang="en-AU" sz="1200" dirty="0"/>
                        <a:t>457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Mary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Small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236 Smith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Collingwood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VIC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3002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63022739"/>
                  </a:ext>
                </a:extLst>
              </a:tr>
              <a:tr h="403312">
                <a:tc>
                  <a:txBody>
                    <a:bodyPr/>
                    <a:lstStyle/>
                    <a:p>
                      <a:r>
                        <a:rPr lang="en-AU" sz="1200" dirty="0"/>
                        <a:t>890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Fred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Blogs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45 High Street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Sydney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NSW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77566125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AU" dirty="0"/>
              <a:t>Nicole Mula-Harris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7809955"/>
              </p:ext>
            </p:extLst>
          </p:nvPr>
        </p:nvGraphicFramePr>
        <p:xfrm>
          <a:off x="179512" y="2488728"/>
          <a:ext cx="5040560" cy="2377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8112">
                  <a:extLst>
                    <a:ext uri="{9D8B030D-6E8A-4147-A177-3AD203B41FA5}">
                      <a16:colId xmlns:a16="http://schemas.microsoft.com/office/drawing/2014/main" val="1529294808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939742253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4281211147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1967362980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3700907006"/>
                    </a:ext>
                  </a:extLst>
                </a:gridCol>
              </a:tblGrid>
              <a:tr h="312377">
                <a:tc>
                  <a:txBody>
                    <a:bodyPr/>
                    <a:lstStyle/>
                    <a:p>
                      <a:r>
                        <a:rPr lang="en-AU" sz="1200" dirty="0"/>
                        <a:t>Customer Code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Book Code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Date of Purchase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Quantity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Total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04129171"/>
                  </a:ext>
                </a:extLst>
              </a:tr>
              <a:tr h="212442">
                <a:tc>
                  <a:txBody>
                    <a:bodyPr/>
                    <a:lstStyle/>
                    <a:p>
                      <a:r>
                        <a:rPr lang="en-AU" sz="1200" dirty="0"/>
                        <a:t>116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08/03/11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28790602"/>
                  </a:ext>
                </a:extLst>
              </a:tr>
              <a:tr h="212442">
                <a:tc>
                  <a:txBody>
                    <a:bodyPr/>
                    <a:lstStyle/>
                    <a:p>
                      <a:r>
                        <a:rPr lang="en-AU" sz="1200" dirty="0"/>
                        <a:t>116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08/03/11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25316205"/>
                  </a:ext>
                </a:extLst>
              </a:tr>
              <a:tr h="212442">
                <a:tc>
                  <a:txBody>
                    <a:bodyPr/>
                    <a:lstStyle/>
                    <a:p>
                      <a:r>
                        <a:rPr lang="en-AU" sz="1200" dirty="0"/>
                        <a:t>457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10/03/11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$37.90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64903338"/>
                  </a:ext>
                </a:extLst>
              </a:tr>
              <a:tr h="212442">
                <a:tc>
                  <a:txBody>
                    <a:bodyPr/>
                    <a:lstStyle/>
                    <a:p>
                      <a:r>
                        <a:rPr lang="en-AU" sz="1200" dirty="0"/>
                        <a:t>457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10/03/11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80408436"/>
                  </a:ext>
                </a:extLst>
              </a:tr>
              <a:tr h="212442">
                <a:tc>
                  <a:txBody>
                    <a:bodyPr/>
                    <a:lstStyle/>
                    <a:p>
                      <a:r>
                        <a:rPr lang="en-AU" sz="1200" dirty="0"/>
                        <a:t>890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12/03/11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$27.95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0643163"/>
                  </a:ext>
                </a:extLst>
              </a:tr>
              <a:tr h="212442">
                <a:tc>
                  <a:txBody>
                    <a:bodyPr/>
                    <a:lstStyle/>
                    <a:p>
                      <a:r>
                        <a:rPr lang="en-AU" sz="1200" dirty="0"/>
                        <a:t>890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12/03/11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$28.95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4925935"/>
                  </a:ext>
                </a:extLst>
              </a:tr>
              <a:tr h="212442">
                <a:tc>
                  <a:txBody>
                    <a:bodyPr/>
                    <a:lstStyle/>
                    <a:p>
                      <a:r>
                        <a:rPr lang="en-AU" sz="1200" dirty="0"/>
                        <a:t>890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12/03/11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39087590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4211227"/>
              </p:ext>
            </p:extLst>
          </p:nvPr>
        </p:nvGraphicFramePr>
        <p:xfrm>
          <a:off x="3124200" y="4912225"/>
          <a:ext cx="5256584" cy="1920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14146">
                  <a:extLst>
                    <a:ext uri="{9D8B030D-6E8A-4147-A177-3AD203B41FA5}">
                      <a16:colId xmlns:a16="http://schemas.microsoft.com/office/drawing/2014/main" val="533248754"/>
                    </a:ext>
                  </a:extLst>
                </a:gridCol>
                <a:gridCol w="1314146">
                  <a:extLst>
                    <a:ext uri="{9D8B030D-6E8A-4147-A177-3AD203B41FA5}">
                      <a16:colId xmlns:a16="http://schemas.microsoft.com/office/drawing/2014/main" val="2511447044"/>
                    </a:ext>
                  </a:extLst>
                </a:gridCol>
                <a:gridCol w="1314146">
                  <a:extLst>
                    <a:ext uri="{9D8B030D-6E8A-4147-A177-3AD203B41FA5}">
                      <a16:colId xmlns:a16="http://schemas.microsoft.com/office/drawing/2014/main" val="1937870404"/>
                    </a:ext>
                  </a:extLst>
                </a:gridCol>
                <a:gridCol w="1314146">
                  <a:extLst>
                    <a:ext uri="{9D8B030D-6E8A-4147-A177-3AD203B41FA5}">
                      <a16:colId xmlns:a16="http://schemas.microsoft.com/office/drawing/2014/main" val="3736689526"/>
                    </a:ext>
                  </a:extLst>
                </a:gridCol>
              </a:tblGrid>
              <a:tr h="273541">
                <a:tc>
                  <a:txBody>
                    <a:bodyPr/>
                    <a:lstStyle/>
                    <a:p>
                      <a:r>
                        <a:rPr lang="en-AU" sz="1200" dirty="0"/>
                        <a:t>Book Code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Book 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Genre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Item Cost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98701213"/>
                  </a:ext>
                </a:extLst>
              </a:tr>
              <a:tr h="337242">
                <a:tc>
                  <a:txBody>
                    <a:bodyPr/>
                    <a:lstStyle/>
                    <a:p>
                      <a:r>
                        <a:rPr lang="en-AU" sz="12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Girl in the Hornets Nest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Murder Mystery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$24.95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23177233"/>
                  </a:ext>
                </a:extLst>
              </a:tr>
              <a:tr h="337242">
                <a:tc>
                  <a:txBody>
                    <a:bodyPr/>
                    <a:lstStyle/>
                    <a:p>
                      <a:r>
                        <a:rPr lang="en-AU" sz="1200" dirty="0"/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Curiosity Killed the Cat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Romance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$14.95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2632963"/>
                  </a:ext>
                </a:extLst>
              </a:tr>
              <a:tr h="273541">
                <a:tc>
                  <a:txBody>
                    <a:bodyPr/>
                    <a:lstStyle/>
                    <a:p>
                      <a:r>
                        <a:rPr lang="en-AU" sz="1200" dirty="0"/>
                        <a:t>36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Lord of the Necklaces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Fantasy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$18.95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8643577"/>
                  </a:ext>
                </a:extLst>
              </a:tr>
              <a:tr h="273541">
                <a:tc>
                  <a:txBody>
                    <a:bodyPr/>
                    <a:lstStyle/>
                    <a:p>
                      <a:r>
                        <a:rPr lang="en-AU" sz="1200" dirty="0"/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The Hobby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Fantasy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200" dirty="0"/>
                        <a:t>$13.95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7722977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581388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189</TotalTime>
  <Words>760</Words>
  <Application>Microsoft Office PowerPoint</Application>
  <PresentationFormat>On-screen Show (4:3)</PresentationFormat>
  <Paragraphs>424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 Theme</vt:lpstr>
      <vt:lpstr>Normalisation</vt:lpstr>
      <vt:lpstr>Raw Data</vt:lpstr>
      <vt:lpstr>1NF</vt:lpstr>
      <vt:lpstr>2NF</vt:lpstr>
      <vt:lpstr>3NF</vt:lpstr>
      <vt:lpstr>Problem 2: Normalise this data</vt:lpstr>
      <vt:lpstr>1NF</vt:lpstr>
      <vt:lpstr>2NF</vt:lpstr>
      <vt:lpstr>3NF</vt:lpstr>
    </vt:vector>
  </TitlesOfParts>
  <Company>DEECD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Normalisation</dc:title>
  <dc:creator>Baird, Kelvin G</dc:creator>
  <cp:lastModifiedBy>Nicole Mula-Harris</cp:lastModifiedBy>
  <cp:revision>17</cp:revision>
  <dcterms:created xsi:type="dcterms:W3CDTF">2015-04-13T10:46:25Z</dcterms:created>
  <dcterms:modified xsi:type="dcterms:W3CDTF">2017-02-15T23:14:31Z</dcterms:modified>
</cp:coreProperties>
</file>

<file path=docProps/thumbnail.jpeg>
</file>